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1V>
      <a:tcStyle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tags" Target="tags/tag1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200" b="1" i="0" u="none" strike="noStrike" kern="1200" spc="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2200" b="1" i="0" u="none" strike="noStrike" kern="1200" spc="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title>
    <c:autoTitleDeleted val="0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Этнические группы</c:v>
                </c:pt>
              </c:strCache>
            </c:strRef>
          </c:tx>
          <c:dPt>
            <c:idx val="0"/>
            <c:invertIfNegative val="1"/>
            <c:spPr>
              <a:solidFill>
                <a:srgbClr val="92D05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47B3-4650-952E-70A66D019306}"/>
              </c:ext>
            </c:extLst>
          </c:dPt>
          <c:dPt>
            <c:idx val="1"/>
            <c:invertIfNegative val="1"/>
            <c:spPr>
              <a:solidFill>
                <a:srgbClr val="FF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47B3-4650-952E-70A66D019306}"/>
              </c:ext>
            </c:extLst>
          </c:dPt>
          <c:dPt>
            <c:idx val="2"/>
            <c:invertIfNegative val="1"/>
            <c:spPr>
              <a:solidFill>
                <a:schemeClr val="bg1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47B3-4650-952E-70A66D019306}"/>
              </c:ext>
            </c:extLst>
          </c:dPt>
          <c:dPt>
            <c:idx val="3"/>
            <c:invertIfNegative val="1"/>
            <c:spPr>
              <a:solidFill>
                <a:srgbClr val="0070C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47B3-4650-952E-70A66D019306}"/>
              </c:ext>
            </c:extLst>
          </c:dPt>
          <c:dPt>
            <c:idx val="4"/>
            <c:invertIfNegative val="1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47B3-4650-952E-70A66D01930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400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Лист1!$A$2:$A$6</c:f>
              <c:strCache>
                <c:ptCount val="5"/>
                <c:pt idx="0">
                  <c:v>Белорусы</c:v>
                </c:pt>
                <c:pt idx="1">
                  <c:v>Русские</c:v>
                </c:pt>
                <c:pt idx="2">
                  <c:v>Поляки</c:v>
                </c:pt>
                <c:pt idx="3">
                  <c:v>Украинцы</c:v>
                </c:pt>
                <c:pt idx="4">
                  <c:v>Евреи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0.849</c:v>
                </c:pt>
                <c:pt idx="1">
                  <c:v>0.075</c:v>
                </c:pt>
                <c:pt idx="2">
                  <c:v>0.031</c:v>
                </c:pt>
                <c:pt idx="3">
                  <c:v>0.017</c:v>
                </c:pt>
                <c:pt idx="4">
                  <c:v>0.001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3-4650-952E-70A66D019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0592031292617321"/>
          <c:y val="0.75049418210983276"/>
          <c:w val="0.97881567478179932"/>
          <c:h val="0.228642269968986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500" b="1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500" b="1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473A8-3582-4140-BB27-7861F69BB876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8B85F-CD75-4FD3-B73C-CE41E81F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4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74053A-EFFE-4785-ACA2-91A2F721EF7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2EDBF-5FE1-4128-AC19-85FE35F09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387EBE-3C77-4F27-A5EB-0807FB2C7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F49CF-71E2-44D9-97A2-435766F9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8C2B-4EE0-4CB8-84F3-4A0687CE3D98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F2872-47BA-492F-977D-1D126364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13322-5C09-4ADB-9DF4-9038698B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34279"/>
      </p:ext>
    </p:extLst>
  </p:cSld>
  <p:clrMapOvr>
    <a:masterClrMapping/>
  </p:clrMapOvr>
  <p:transition spd="slow">
    <p:push dir="u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BE4B0-63B1-4E5F-B172-45473DA4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570F1-8D4E-4E33-8B5E-C8630360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4431E-A399-4352-83D4-CC48D38E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E6F8-3048-4686-9133-69914610A0CF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06F9E2-9F1F-40F2-B9C0-CFB99CC9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31B21-3648-49EE-8740-2811EF32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08701"/>
      </p:ext>
    </p:extLst>
  </p:cSld>
  <p:clrMapOvr>
    <a:masterClrMapping/>
  </p:clrMapOvr>
  <p:transition spd="slow">
    <p:push dir="u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2.jpe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7802DD-41BA-47E3-B16B-E1690811FD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C17EE-9CF3-4933-B499-984563DC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B9B5C-DB19-4EF6-8B19-147538F78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3AC98-C8FF-4F1B-9B81-8F87E664C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F119-E15A-4D77-8C2F-E2D38C4E019C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CE245-723F-49F2-A6AB-4651FFC53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84C39-6FB0-4F0B-88D8-4BC767650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D871-A323-49A0-B240-915A147D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7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push dir="u"/>
  </p:transition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Relationship Id="rId7" Type="http://schemas.openxmlformats.org/officeDocument/2006/relationships/image" Target="../media/image3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Relationship Id="rId6" Type="http://schemas.openxmlformats.org/officeDocument/2006/relationships/image" Target="../media/image45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4.jpeg" /><Relationship Id="rId2" Type="http://schemas.openxmlformats.org/officeDocument/2006/relationships/image" Target="../media/image46.png" /><Relationship Id="rId3" Type="http://schemas.openxmlformats.org/officeDocument/2006/relationships/image" Target="../media/image47.jpeg" /><Relationship Id="rId4" Type="http://schemas.openxmlformats.org/officeDocument/2006/relationships/image" Target="../media/image48.png" /><Relationship Id="rId5" Type="http://schemas.openxmlformats.org/officeDocument/2006/relationships/image" Target="../media/image49.jpeg" /><Relationship Id="rId6" Type="http://schemas.openxmlformats.org/officeDocument/2006/relationships/image" Target="../media/image50.png" /><Relationship Id="rId7" Type="http://schemas.openxmlformats.org/officeDocument/2006/relationships/image" Target="../media/image51.jpeg" /><Relationship Id="rId8" Type="http://schemas.openxmlformats.org/officeDocument/2006/relationships/image" Target="../media/image52.png" /><Relationship Id="rId9" Type="http://schemas.openxmlformats.org/officeDocument/2006/relationships/image" Target="../media/image5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Relationship Id="rId6" Type="http://schemas.openxmlformats.org/officeDocument/2006/relationships/image" Target="../media/image60.jpeg" /><Relationship Id="rId7" Type="http://schemas.openxmlformats.org/officeDocument/2006/relationships/image" Target="../media/image61.jpeg" /><Relationship Id="rId8" Type="http://schemas.openxmlformats.org/officeDocument/2006/relationships/image" Target="../media/image6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4.png" /><Relationship Id="rId3" Type="http://schemas.openxmlformats.org/officeDocument/2006/relationships/image" Target="../media/image65.jpeg" /><Relationship Id="rId4" Type="http://schemas.openxmlformats.org/officeDocument/2006/relationships/image" Target="../media/image66.png" /><Relationship Id="rId5" Type="http://schemas.openxmlformats.org/officeDocument/2006/relationships/image" Target="../media/image67.jpeg" /><Relationship Id="rId6" Type="http://schemas.openxmlformats.org/officeDocument/2006/relationships/image" Target="../media/image68.png" /><Relationship Id="rId7" Type="http://schemas.openxmlformats.org/officeDocument/2006/relationships/image" Target="../media/image69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78.jpeg" /><Relationship Id="rId11" Type="http://schemas.openxmlformats.org/officeDocument/2006/relationships/image" Target="../media/image79.jpeg" /><Relationship Id="rId12" Type="http://schemas.openxmlformats.org/officeDocument/2006/relationships/image" Target="../media/image80.jpeg" /><Relationship Id="rId13" Type="http://schemas.openxmlformats.org/officeDocument/2006/relationships/image" Target="../media/image81.jpeg" /><Relationship Id="rId14" Type="http://schemas.openxmlformats.org/officeDocument/2006/relationships/image" Target="../media/image82.jpeg" /><Relationship Id="rId2" Type="http://schemas.openxmlformats.org/officeDocument/2006/relationships/image" Target="../media/image70.jpeg" /><Relationship Id="rId3" Type="http://schemas.openxmlformats.org/officeDocument/2006/relationships/image" Target="../media/image71.jpeg" /><Relationship Id="rId4" Type="http://schemas.openxmlformats.org/officeDocument/2006/relationships/image" Target="../media/image72.jpeg" /><Relationship Id="rId5" Type="http://schemas.openxmlformats.org/officeDocument/2006/relationships/image" Target="../media/image73.png" /><Relationship Id="rId6" Type="http://schemas.openxmlformats.org/officeDocument/2006/relationships/image" Target="../media/image74.jpeg" /><Relationship Id="rId7" Type="http://schemas.openxmlformats.org/officeDocument/2006/relationships/image" Target="../media/image75.jpeg" /><Relationship Id="rId8" Type="http://schemas.openxmlformats.org/officeDocument/2006/relationships/image" Target="../media/image76.jpeg" /><Relationship Id="rId9" Type="http://schemas.openxmlformats.org/officeDocument/2006/relationships/image" Target="../media/image7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3.jpeg" /><Relationship Id="rId3" Type="http://schemas.openxmlformats.org/officeDocument/2006/relationships/image" Target="../media/image84.jpeg" /><Relationship Id="rId4" Type="http://schemas.openxmlformats.org/officeDocument/2006/relationships/image" Target="../media/image85.jpeg" /><Relationship Id="rId5" Type="http://schemas.openxmlformats.org/officeDocument/2006/relationships/image" Target="../media/image86.jpeg" /><Relationship Id="rId6" Type="http://schemas.openxmlformats.org/officeDocument/2006/relationships/image" Target="../media/image8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8.png" /><Relationship Id="rId3" Type="http://schemas.openxmlformats.org/officeDocument/2006/relationships/image" Target="../media/image89.png" /><Relationship Id="rId4" Type="http://schemas.openxmlformats.org/officeDocument/2006/relationships/image" Target="../media/image90.png" /><Relationship Id="rId5" Type="http://schemas.openxmlformats.org/officeDocument/2006/relationships/image" Target="../media/image91.png" /><Relationship Id="rId6" Type="http://schemas.openxmlformats.org/officeDocument/2006/relationships/image" Target="../media/image9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3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4.jpeg" /><Relationship Id="rId3" Type="http://schemas.openxmlformats.org/officeDocument/2006/relationships/image" Target="../media/image95.jpeg" /><Relationship Id="rId4" Type="http://schemas.openxmlformats.org/officeDocument/2006/relationships/image" Target="../media/image96.jpeg" /><Relationship Id="rId5" Type="http://schemas.openxmlformats.org/officeDocument/2006/relationships/image" Target="../media/image9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8.jpeg" /><Relationship Id="rId3" Type="http://schemas.openxmlformats.org/officeDocument/2006/relationships/image" Target="../media/image99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0.jpeg" /><Relationship Id="rId3" Type="http://schemas.openxmlformats.org/officeDocument/2006/relationships/image" Target="../media/image10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1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606EB-6700-4D4E-8C11-E7C78C8F9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3488"/>
            <a:ext cx="9144000" cy="23876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NAME OF </a:t>
            </a:r>
            <a:br>
              <a:rPr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PRESENTATION</a:t>
            </a:r>
            <a:endParaRPr lang="ru-RU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DBBD4-7C3D-40FB-A742-4C5529D70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3163"/>
            <a:ext cx="9144000" cy="16557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Subtitle here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2494" y="704413"/>
            <a:ext cx="12169036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БЕЛОРУССКОГО </a:t>
            </a:r>
            <a:br>
              <a:rPr lang="ru-RU" sz="38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– ОСНОВОПОЛАГАЮЩИЙ </a:t>
            </a:r>
            <a:r>
              <a:rPr lang="ru-RU" sz="3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 </a:t>
            </a:r>
          </a:p>
          <a:p>
            <a:pPr algn="ctr"/>
            <a:r>
              <a:rPr lang="ru-RU" sz="3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И УКРЕПЛЕНИЯ СУВЕРЕНИТЕТА  </a:t>
            </a:r>
            <a:endParaRPr lang="ru-RU" sz="3800" b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8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 СТРАНЫ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7025" y="6488539"/>
            <a:ext cx="5514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идеологической работы Витебского облисполкома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" y="112441"/>
            <a:ext cx="112743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3297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10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3974" y="25400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ПОСЛЕ ВЕЛИКОЙ ОТЕЧЕСТВЕННОЙ ВОЙНЫ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" y="1314450"/>
            <a:ext cx="3663315" cy="2289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" y="3714750"/>
            <a:ext cx="3663315" cy="2376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04869" y="1314450"/>
            <a:ext cx="3981451" cy="47766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1947 году свою продукцию представили велосипедный </a:t>
            </a:r>
            <a:b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инструментальный заводы </a:t>
            </a:r>
            <a:b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г.Минске, локомобильный завод и металлообрабатывающий комбинат в г.Могилеве, завод «Двигатель революции» в г.Гомеле. Промышленность БССР уже в 1950 году достигла довоенного уровня по выпуску продукции и превзошла его. 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30" y="1314450"/>
            <a:ext cx="3663315" cy="2289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4" y="3803361"/>
            <a:ext cx="3730826" cy="22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45197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11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524" y="23495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ПОСЛЕ ВЕЛИКОЙ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4671" y="1202880"/>
            <a:ext cx="11696929" cy="7642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восстановились учреждения образования. В 1950/1951 учебном году количество школ </a:t>
            </a:r>
            <a:b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достигло довоенного уровня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1" y="2232413"/>
            <a:ext cx="3940580" cy="25501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471" y="4900396"/>
            <a:ext cx="3940580" cy="7574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Гродненский сельскохозяйственный институт, вторая половина 1950-х</a:t>
            </a:r>
            <a:endParaRPr lang="ru-RU" sz="1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" b="7472"/>
          <a:stretch>
            <a:fillRect/>
          </a:stretch>
        </p:blipFill>
        <p:spPr>
          <a:xfrm>
            <a:off x="4228984" y="2235275"/>
            <a:ext cx="3940579" cy="25698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28983" y="4900394"/>
            <a:ext cx="3940580" cy="7574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институт инженеров железнодорожного транспорта в г.Гомеле</a:t>
            </a:r>
            <a:endParaRPr lang="ru-RU" sz="1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1" b="3683"/>
          <a:stretch>
            <a:fillRect/>
          </a:stretch>
        </p:blipFill>
        <p:spPr>
          <a:xfrm>
            <a:off x="8251420" y="2225413"/>
            <a:ext cx="3740555" cy="25641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51419" y="4881363"/>
            <a:ext cx="3740555" cy="7574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институт механизации и электрификации сельского хозяйства в г.Минске </a:t>
            </a:r>
          </a:p>
        </p:txBody>
      </p:sp>
    </p:spTree>
    <p:extLst>
      <p:ext uri="{BB962C8B-B14F-4D97-AF65-F5344CB8AC3E}">
        <p14:creationId xmlns:p14="http://schemas.microsoft.com/office/powerpoint/2010/main" val="3143674578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12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524" y="23495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ПОСЛЕ ВЕЛИКОЙ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296" y="1088580"/>
            <a:ext cx="11696929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Уже в сезоне 1944–1945 гг. свою деятельность возобновили 12 театров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0526" y="1907044"/>
            <a:ext cx="3238500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Строились новые города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6222" r="7172" b="8585"/>
          <a:stretch>
            <a:fillRect/>
          </a:stretch>
        </p:blipFill>
        <p:spPr>
          <a:xfrm>
            <a:off x="77646" y="2725508"/>
            <a:ext cx="3932380" cy="28765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4586" y="5759004"/>
            <a:ext cx="3238500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НОВОПОЛОЦК, 1958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725508"/>
            <a:ext cx="3932381" cy="28765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81509" y="5759004"/>
            <a:ext cx="3238500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СОЛИГОРСК, 1958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3" y="2725508"/>
            <a:ext cx="3968750" cy="288357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56618" y="5759003"/>
            <a:ext cx="3238500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ЖОДИНО, 1963</a:t>
            </a:r>
          </a:p>
        </p:txBody>
      </p:sp>
    </p:spTree>
    <p:extLst>
      <p:ext uri="{BB962C8B-B14F-4D97-AF65-F5344CB8AC3E}">
        <p14:creationId xmlns:p14="http://schemas.microsoft.com/office/powerpoint/2010/main" val="862553976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t="10888" r="6191" b="6449"/>
          <a:stretch>
            <a:fillRect/>
          </a:stretch>
        </p:blipFill>
        <p:spPr>
          <a:xfrm>
            <a:off x="8407093" y="4251038"/>
            <a:ext cx="3542132" cy="2340594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13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524" y="23495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ПОСЛЕ ВЕЛИКОЙ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296" y="925301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строй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гигантов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индустрии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635" b="7625"/>
          <a:stretch>
            <a:fillRect/>
          </a:stretch>
        </p:blipFill>
        <p:spPr>
          <a:xfrm>
            <a:off x="252296" y="1535569"/>
            <a:ext cx="3516311" cy="23696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2296" y="3905251"/>
            <a:ext cx="3516309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автомобильный завод в г.Жодино</a:t>
            </a:r>
            <a:endParaRPr lang="ru-RU" sz="12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5" y="1535569"/>
            <a:ext cx="3516311" cy="23625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42602" y="3898101"/>
            <a:ext cx="3516314" cy="330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Березовская ГРЭС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14" y="1535569"/>
            <a:ext cx="3516311" cy="23810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432911" y="3898101"/>
            <a:ext cx="3516314" cy="330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Лукомльская ГРЭС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4" y="4229100"/>
            <a:ext cx="3516310" cy="23625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2292" y="6584482"/>
            <a:ext cx="3516311" cy="330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Новополоцкий НПЗ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98" y="4229100"/>
            <a:ext cx="3530145" cy="23625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342596" y="6591633"/>
            <a:ext cx="3516311" cy="330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Мозырьский НПЗ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20003" y="6613570"/>
            <a:ext cx="3516311" cy="330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Солигорский калийный комбинат</a:t>
            </a:r>
            <a:endParaRPr lang="ru-RU" sz="12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55114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14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524" y="23495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ПОСЛЕ ВЕЛИКОЙ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296" y="925301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Музеи и мемориалы,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посвященных героическому подвигу белорусского народа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6" y="1581150"/>
            <a:ext cx="3500554" cy="26254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2296" y="3905251"/>
            <a:ext cx="3516309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государственный музей истории Великой Отечественной </a:t>
            </a:r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войны (старое здание)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88" y="1584840"/>
            <a:ext cx="3500555" cy="23204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9833" y="3905251"/>
            <a:ext cx="3516309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государственный музей истории Великой Отечественной </a:t>
            </a:r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войны (новое здание)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81" y="1571255"/>
            <a:ext cx="3550344" cy="23339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432916" y="3882717"/>
            <a:ext cx="3516309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Хатынь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1" y="4305300"/>
            <a:ext cx="2924412" cy="25527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43762" y="5543817"/>
            <a:ext cx="3516309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Брестская крепость-герой</a:t>
            </a:r>
          </a:p>
        </p:txBody>
      </p:sp>
    </p:spTree>
    <p:extLst>
      <p:ext uri="{BB962C8B-B14F-4D97-AF65-F5344CB8AC3E}">
        <p14:creationId xmlns:p14="http://schemas.microsoft.com/office/powerpoint/2010/main" val="711713217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15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52400" y="0"/>
            <a:ext cx="12039600" cy="844550"/>
          </a:xfrm>
        </p:spPr>
        <p:txBody>
          <a:bodyPr>
            <a:normAutofit/>
          </a:bodyPr>
          <a:lstStyle/>
          <a:p>
            <a:pPr algn="ctr"/>
            <a:r>
              <a:rPr lang="ru-RU" sz="3600" b="1">
                <a:ln w="12700">
                  <a:solidFill>
                    <a:schemeClr val="bg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белорусского народа: современный период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771" y="725276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ПРИВЕРЖЕННОСТЬ БЕЛОРУСОВ К ТРАДИЦИОННЫМ ЦЕННОСТЯМ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2770" y="1314382"/>
            <a:ext cx="11696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«Но главное, мы сохранили себя, менталитет, достоинство и чистую душу белорусского народа. Все то, что нас объединяет и позволяет с уверенностью смотреть в будущее»</a:t>
            </a:r>
          </a:p>
          <a:p>
            <a:r>
              <a:rPr lang="ru-RU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				А.Г.Лукашенко</a:t>
            </a:r>
            <a:endParaRPr lang="ru-RU" b="1" i="1"/>
          </a:p>
        </p:txBody>
      </p:sp>
      <p:sp>
        <p:nvSpPr>
          <p:cNvPr id="7" name="Прямоугольник 6"/>
          <p:cNvSpPr/>
          <p:nvPr/>
        </p:nvSpPr>
        <p:spPr>
          <a:xfrm>
            <a:off x="242768" y="2244172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Отличительными чертами характера белорусского народа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768" y="3023056"/>
            <a:ext cx="11696929" cy="5844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быть хозяином на своей земле в своем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доме;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769" y="3697246"/>
            <a:ext cx="11696928" cy="5813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национального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достоинства;</a:t>
            </a:r>
            <a:endParaRPr lang="ru-RU" sz="20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769" y="4374082"/>
            <a:ext cx="11696929" cy="5746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крепкая семья, дети, коллективизм, трудолюбие, добросовестность, честность, социальная справедливость, рассудительность при принятии важных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endParaRPr lang="ru-RU" sz="20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770" y="5088300"/>
            <a:ext cx="11696928" cy="5746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ответственность за судьбу Отечества, гуманизм, уважительное отношение ко всем национальным и религиозным традициям</a:t>
            </a:r>
            <a:endParaRPr lang="ru-RU" sz="20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769" y="5819121"/>
            <a:ext cx="11696929" cy="5746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мужество, самоотверженность, непринятие угнетения, агрессии и давления извне, </a:t>
            </a:r>
            <a:b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</a:p>
        </p:txBody>
      </p:sp>
    </p:spTree>
    <p:extLst>
      <p:ext uri="{BB962C8B-B14F-4D97-AF65-F5344CB8AC3E}">
        <p14:creationId xmlns:p14="http://schemas.microsoft.com/office/powerpoint/2010/main" val="1746172404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0" y="4414361"/>
            <a:ext cx="4100629" cy="2301953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16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920" y="144251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ЗАЩИТЫ НАЦИОНАЛЬНОГО НАСЛЕДИЯ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9920" y="706316"/>
            <a:ext cx="116969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«Мало беречь и возрождать. Актуальным стал вопрос о поэтапном культурном «импортозамещении»… </a:t>
            </a: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Надо </a:t>
            </a: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активней продвигать свои традиции, свои символы, своих артистов, художников и так далее. </a:t>
            </a: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 </a:t>
            </a: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 что спрос на отечественное, на родное растет</a:t>
            </a: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	</a:t>
            </a:r>
          </a:p>
          <a:p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				А.Г.Лукашенко</a:t>
            </a:r>
            <a:endParaRPr lang="ru-RU" sz="2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2019555"/>
            <a:ext cx="4100630" cy="2307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19" y="1963795"/>
            <a:ext cx="4100630" cy="2307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4414361"/>
            <a:ext cx="4100630" cy="2307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2" y="2784037"/>
            <a:ext cx="3214524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98333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17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920" y="144251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599" y="723037"/>
            <a:ext cx="11768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«Мы никогда не выставляли свою любовь напоказ, а просто, как говорят в народе, «раб</a:t>
            </a:r>
            <a:r>
              <a:rPr lang="en-US" sz="2000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en-US" sz="2000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»: строили, вели хозяйство, растили детей. Нашим брендом стала привязанность к своей земле, дому, малой родине, родным и близким. И главное – решимость защищать свой дом, семью</a:t>
            </a: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				А.Г.Лукашенко</a:t>
            </a:r>
            <a:endParaRPr lang="ru-RU" sz="2000"/>
          </a:p>
        </p:txBody>
      </p:sp>
      <p:sp>
        <p:nvSpPr>
          <p:cNvPr id="6" name="Прямоугольник 5"/>
          <p:cNvSpPr/>
          <p:nvPr/>
        </p:nvSpPr>
        <p:spPr>
          <a:xfrm>
            <a:off x="83283" y="2046476"/>
            <a:ext cx="3802917" cy="40288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наши граждане, остро чувствующие любую несправедливость, огромное значение придают тому, чтобы их мнение учитывалось властью, а важные решения принимались не на «площадях». </a:t>
            </a:r>
            <a:endParaRPr lang="ru-RU" sz="24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6" idx="3"/>
          </p:cNvCxnSpPr>
          <p:nvPr/>
        </p:nvCxnSpPr>
        <p:spPr>
          <a:xfrm flipV="1">
            <a:off x="3886200" y="4055986"/>
            <a:ext cx="581025" cy="48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467226" y="2038880"/>
            <a:ext cx="3600450" cy="40288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февраля 2022 г. </a:t>
            </a:r>
            <a:b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республиканском референдуме 82,86% принявших участие в голосовании граждан поддержали предложенные изменения и дополнения в Основной Закон белорусского государства</a:t>
            </a:r>
            <a: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96397" y="2038880"/>
            <a:ext cx="3600451" cy="40288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продолжается процесс консолидации усилий и ресурсов государства, институтов гражданского общества и граждан по реализации и защите национальных интересов. </a:t>
            </a:r>
            <a:endParaRPr lang="ru-RU" sz="24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endCxn id="13" idx="1"/>
          </p:cNvCxnSpPr>
          <p:nvPr/>
        </p:nvCxnSpPr>
        <p:spPr>
          <a:xfrm flipV="1">
            <a:off x="8124827" y="4053285"/>
            <a:ext cx="271570" cy="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15249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18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920" y="521012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 И ПОЛИТИЧЕСКИЕ ПАРТИИ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920" y="1541651"/>
            <a:ext cx="3802917" cy="4354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 июля 2023 г. в республике зарегистрировано 2 408 общественных объединений (из них 193 международных,  623 республиканских и 1 592 местных общественных объединений). </a:t>
            </a:r>
            <a:endParaRPr lang="ru-RU" sz="24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0050" y="1541651"/>
            <a:ext cx="3976799" cy="4354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мая 2023 г. зарегистрирована Белорусская партия «Белая Русь», прошли перерегистрацию Либерально-демократическая партия Беларуси, Коммунистическая партия Беларуси и Республиканская партия труда и справедливости. </a:t>
            </a:r>
            <a:endParaRPr lang="ru-RU" sz="24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18" y="1586843"/>
            <a:ext cx="879089" cy="83959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86" y="2670048"/>
            <a:ext cx="890998" cy="89099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93" y="3811668"/>
            <a:ext cx="916842" cy="916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86" y="4979133"/>
            <a:ext cx="916842" cy="9168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86" y="1541651"/>
            <a:ext cx="855583" cy="9299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18" y="2666958"/>
            <a:ext cx="890998" cy="890998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18" y="3691569"/>
            <a:ext cx="1036941" cy="10369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7013" y="4862064"/>
            <a:ext cx="930949" cy="9309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64" y="3188542"/>
            <a:ext cx="1265573" cy="12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50114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19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243199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БЕЛОРУСЫ ЗНАЮТ ЦЕНУ МИРУ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393" y="1875026"/>
            <a:ext cx="3886200" cy="43066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реалиях продолжающихся кровавых вооруженных конфликтов, циничных информационных войн и грабительских экономических санкций белорусы демонстрируют открытость миру. </a:t>
            </a:r>
            <a:endParaRPr lang="ru-RU" sz="24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0494" y="1875026"/>
            <a:ext cx="4176830" cy="43066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неоднократно выступала </a:t>
            </a:r>
            <a:b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трибуны Организации Объединенных Наций, других знаковых многосторонних площадок </a:t>
            </a:r>
            <a:b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масштабными мирными инициативами, призывая </a:t>
            </a:r>
            <a:b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глобальному диалогу </a:t>
            </a:r>
            <a:b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вовлечением всех ведущих международных игроков.</a:t>
            </a:r>
            <a:endParaRPr lang="ru-RU" sz="24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394" y="823082"/>
            <a:ext cx="11696929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3230" algn="just">
              <a:lnSpc>
                <a:spcPct val="106000"/>
              </a:lnSpc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«Белорусское миролюбие не синоним жертвенности. В случае любой агрессии ответ белорусской стороны будет быстрым, жестким и адекватным». </a:t>
            </a:r>
            <a:endParaRPr lang="ru-RU" sz="2000" b="1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indent="443230" algn="just">
              <a:lnSpc>
                <a:spcPct val="106000"/>
              </a:lnSpc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		А.Г.Лукашенко</a:t>
            </a:r>
            <a:endParaRPr lang="ru-RU" sz="2000" b="1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32" y="1890047"/>
            <a:ext cx="4238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1114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</a:t>
            </a:fld>
            <a:endParaRPr lang="ru-RU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7423"/>
      </p:ext>
    </p:extLst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20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243199"/>
            <a:ext cx="11696929" cy="463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КУЛЬТУРНЫХ ТРАДИЦИЙ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394" y="913000"/>
            <a:ext cx="3886200" cy="27064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XXI веке белорусы </a:t>
            </a:r>
            <a:b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здрадзілі» памяти отцов и дедов. Именно </a:t>
            </a:r>
            <a:b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этом – преемственность поколений белорусских граждан и традиций нашего народа.</a:t>
            </a:r>
            <a:endParaRPr lang="ru-RU" sz="24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5" r="12195"/>
          <a:stretch>
            <a:fillRect/>
          </a:stretch>
        </p:blipFill>
        <p:spPr>
          <a:xfrm>
            <a:off x="4448175" y="1084451"/>
            <a:ext cx="2105025" cy="2081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10037" r="20500" b="10226"/>
          <a:stretch>
            <a:fillRect/>
          </a:stretch>
        </p:blipFill>
        <p:spPr>
          <a:xfrm>
            <a:off x="6686550" y="1084451"/>
            <a:ext cx="2117224" cy="2081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r="18250"/>
          <a:stretch>
            <a:fillRect/>
          </a:stretch>
        </p:blipFill>
        <p:spPr>
          <a:xfrm>
            <a:off x="8937124" y="1084452"/>
            <a:ext cx="2117224" cy="20812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48175" y="3295651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Ф.Скорина</a:t>
            </a:r>
            <a:endParaRPr lang="ru-RU" sz="12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86550" y="3295650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Н.Гусовский</a:t>
            </a:r>
            <a:endParaRPr lang="ru-RU" sz="12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49323" y="3295650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В.Тяпинский</a:t>
            </a:r>
            <a:endParaRPr lang="ru-RU" sz="12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902" r="15057"/>
          <a:stretch>
            <a:fillRect/>
          </a:stretch>
        </p:blipFill>
        <p:spPr>
          <a:xfrm>
            <a:off x="90369" y="3811240"/>
            <a:ext cx="2920400" cy="21336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2039" y="6032501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Лидский замок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t="1592" r="6057" b="19265"/>
          <a:stretch>
            <a:fillRect/>
          </a:stretch>
        </p:blipFill>
        <p:spPr>
          <a:xfrm>
            <a:off x="3128844" y="3811240"/>
            <a:ext cx="2935268" cy="21336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410575" y="6032500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Мирский замок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t="5689" r="13219" b="7931"/>
          <a:stretch>
            <a:fillRect/>
          </a:stretch>
        </p:blipFill>
        <p:spPr>
          <a:xfrm>
            <a:off x="6182187" y="3825304"/>
            <a:ext cx="2935268" cy="216954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553200" y="6032500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Музей-заповедник «Несвиж»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5891" r="7500" b="5287"/>
          <a:stretch>
            <a:fillRect/>
          </a:stretch>
        </p:blipFill>
        <p:spPr>
          <a:xfrm>
            <a:off x="9235530" y="3811240"/>
            <a:ext cx="2935267" cy="218360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695825" y="6032499"/>
            <a:ext cx="2105025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Благовещенская церковь</a:t>
            </a:r>
          </a:p>
        </p:txBody>
      </p:sp>
    </p:spTree>
    <p:extLst>
      <p:ext uri="{BB962C8B-B14F-4D97-AF65-F5344CB8AC3E}">
        <p14:creationId xmlns:p14="http://schemas.microsoft.com/office/powerpoint/2010/main" val="2337166357"/>
      </p:ext>
    </p:extLst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21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ЭТНОКОНФЕССИОНАЛЬНЫЙ МИР – ВАЖНЕЙШИЙ ФАКТОР ЕДИНСТВА БЕЛОРУССКОЙ НАЦИИ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0394" y="1186897"/>
            <a:ext cx="11696929" cy="6895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страна на протяжении своей истории никогда не была инициатором национальных войн или религиозных конфликтов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269" y="2075050"/>
            <a:ext cx="3148131" cy="2525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наша страна является общим, спокойным и уютным домом для представителей более 130 наций и 25 вероисповеданий.</a:t>
            </a:r>
            <a:endParaRPr lang="ru-RU" sz="24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546334694"/>
              </p:ext>
            </p:extLst>
          </p:nvPr>
        </p:nvGraphicFramePr>
        <p:xfrm>
          <a:off x="3040063" y="2075050"/>
          <a:ext cx="3892549" cy="365230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066301"/>
              </p:ext>
            </p:extLst>
          </p:nvPr>
        </p:nvGraphicFramePr>
        <p:xfrm>
          <a:off x="6610349" y="2167972"/>
          <a:ext cx="5465874" cy="4155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2937">
                  <a:extLst>
                    <a:ext uri="{9D8B030D-6E8A-4147-A177-3AD203B41FA5}">
                      <a16:colId xmlns:a16="http://schemas.microsoft.com/office/drawing/2014/main" val="512289481"/>
                    </a:ext>
                  </a:extLst>
                </a:gridCol>
                <a:gridCol w="2732937">
                  <a:extLst>
                    <a:ext uri="{9D8B030D-6E8A-4147-A177-3AD203B41FA5}">
                      <a16:colId xmlns:a16="http://schemas.microsoft.com/office/drawing/2014/main" val="3969522519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ru-RU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Религиозные организации в Республике Беларусь</a:t>
                      </a:r>
                      <a:endParaRPr lang="ru-RU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Религиозные организации в Витебской области</a:t>
                      </a:r>
                    </a:p>
                    <a:p>
                      <a:endParaRPr lang="ru-RU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87785"/>
                  </a:ext>
                </a:extLst>
              </a:tr>
              <a:tr h="370840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религиозных организаций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8335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3 590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44514"/>
                  </a:ext>
                </a:extLst>
              </a:tr>
              <a:tr h="370840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религиозных общин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9659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3 417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88482"/>
                  </a:ext>
                </a:extLst>
              </a:tr>
              <a:tr h="370840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культовых зданий 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50016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2 898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314"/>
                  </a:ext>
                </a:extLst>
              </a:tr>
              <a:tr h="370840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священнослужителей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21489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3 455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9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108431"/>
      </p:ext>
    </p:extLst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22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ЭТНОКОНФЕССИОНАЛЬНЫЙ МИР – ВАЖНЕЙШИЙ ФАКТОР ЕДИНСТВА БЕЛОРУССКОЙ НАЦИИ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45101"/>
              </p:ext>
            </p:extLst>
          </p:nvPr>
        </p:nvGraphicFramePr>
        <p:xfrm>
          <a:off x="828673" y="1282144"/>
          <a:ext cx="11077576" cy="51253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38788">
                  <a:extLst>
                    <a:ext uri="{9D8B030D-6E8A-4147-A177-3AD203B41FA5}">
                      <a16:colId xmlns:a16="http://schemas.microsoft.com/office/drawing/2014/main" val="512289481"/>
                    </a:ext>
                  </a:extLst>
                </a:gridCol>
                <a:gridCol w="5538788">
                  <a:extLst>
                    <a:ext uri="{9D8B030D-6E8A-4147-A177-3AD203B41FA5}">
                      <a16:colId xmlns:a16="http://schemas.microsoft.com/office/drawing/2014/main" val="3969522519"/>
                    </a:ext>
                  </a:extLst>
                </a:gridCol>
              </a:tblGrid>
              <a:tr h="88003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Белорусская православная церковь</a:t>
                      </a:r>
                      <a:endParaRPr lang="ru-RU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Римско-католическая церковь в Республике Беларусь</a:t>
                      </a:r>
                      <a:endParaRPr lang="ru-RU" b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87785"/>
                  </a:ext>
                </a:extLst>
              </a:tr>
              <a:tr h="421098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приходов/общин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83352"/>
                  </a:ext>
                </a:extLst>
              </a:tr>
              <a:tr h="42109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1 733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44514"/>
                  </a:ext>
                </a:extLst>
              </a:tr>
              <a:tr h="421098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епархий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96594"/>
                  </a:ext>
                </a:extLst>
              </a:tr>
              <a:tr h="42109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88482"/>
                  </a:ext>
                </a:extLst>
              </a:tr>
              <a:tr h="421098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духовных заведений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50016"/>
                  </a:ext>
                </a:extLst>
              </a:tr>
              <a:tr h="42109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314"/>
                  </a:ext>
                </a:extLst>
              </a:tr>
              <a:tr h="421098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  <a:r>
                        <a:rPr lang="ru-RU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монастырей/монашеских общин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214897"/>
                  </a:ext>
                </a:extLst>
              </a:tr>
              <a:tr h="42109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95793"/>
                  </a:ext>
                </a:extLst>
              </a:tr>
              <a:tr h="421098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культовых</a:t>
                      </a:r>
                      <a:r>
                        <a:rPr lang="ru-RU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зданий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240316"/>
                  </a:ext>
                </a:extLst>
              </a:tr>
              <a:tr h="42109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1 848 (158 строятся)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 (28 строится)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27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640902"/>
      </p:ext>
    </p:extLst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19" y="3818320"/>
            <a:ext cx="3118800" cy="2943044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stCxn id="5" idx="2"/>
            <a:endCxn id="8" idx="0"/>
          </p:cNvCxnSpPr>
          <p:nvPr/>
        </p:nvCxnSpPr>
        <p:spPr>
          <a:xfrm>
            <a:off x="5291861" y="1664177"/>
            <a:ext cx="1814422" cy="21581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23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ЭТНОКОНФЕССИОНАЛЬНЫЙ МИР – ВАЖНЕЙШИЙ ФАКТОР ЕДИНСТВА БЕЛОРУССКОЙ НАЦИИ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066832"/>
            <a:ext cx="3148131" cy="2525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гостеприимной белорусской земле люди разных этносов и религий всегда находили место для жизни и молитвы.</a:t>
            </a:r>
            <a:endParaRPr lang="ru-RU" sz="24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2611" y="1066832"/>
            <a:ext cx="3238500" cy="5973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БЕЖЕНЦЫ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2611" y="2030921"/>
            <a:ext cx="3238500" cy="15614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в Беларуси нашли убежище  127 620 украинцев ввиду тревожных событий в Украине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6950" y="2030921"/>
            <a:ext cx="3238500" cy="15614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спецоперации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нашу страну прибыло больше 93 тыс. украинских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7033" y="3822340"/>
            <a:ext cx="3238500" cy="15614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2023 года Беларусь приняла больше 18 тыс. украинцев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5" idx="2"/>
            <a:endCxn id="6" idx="0"/>
          </p:cNvCxnSpPr>
          <p:nvPr/>
        </p:nvCxnSpPr>
        <p:spPr>
          <a:xfrm flipH="1">
            <a:off x="5291861" y="1664177"/>
            <a:ext cx="0" cy="366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>
            <a:off x="5291861" y="1664177"/>
            <a:ext cx="3594339" cy="366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0394" y="3818320"/>
            <a:ext cx="4281606" cy="25255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разным этническим группам гарантируют стабильность и покой, возможность растить детей, трудиться, сохранять свои традиции и культуру</a:t>
            </a:r>
            <a:endParaRPr lang="ru-RU" sz="24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48830"/>
      </p:ext>
    </p:extLst>
  </p:cSld>
  <p:clrMapOvr>
    <a:masterClrMapping/>
  </p:clrMapOvr>
  <p:transition spd="slow">
    <p:push dir="u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Прямоугольник 30"/>
          <p:cNvSpPr/>
          <p:nvPr/>
        </p:nvSpPr>
        <p:spPr>
          <a:xfrm>
            <a:off x="10530673" y="6204974"/>
            <a:ext cx="1359401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Белкоммунмаш</a:t>
            </a:r>
            <a:endParaRPr lang="ru-RU" sz="12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24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КОНСОЛИДАЦИИ ОБЩЕСТВА – РЕАЛИЗАЦИЯ МАСШТАБНЫХ НАУЧНЫХ, ПРОИЗВОДСТВЕННЫХ ПРОЕКТОВ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394" y="1164567"/>
            <a:ext cx="4281606" cy="2837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суверенной Беларуси не отвергли достижений советского времени. Напротив, сохранив принципы справедливого жизнеустройства, совместно приумножили все лучшее, что было создано нашими предшественниками. 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3441" y="1164567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ПЕРЕДОВЫЕ РАЗРАБОТКИ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3440" y="2236040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18708" y="2236040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наноматериалов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3976" y="2235495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овые лекарства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3440" y="3199311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стволовыми клетками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18708" y="3191229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апуск спутников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3976" y="3199311"/>
            <a:ext cx="2227857" cy="8022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мирный атом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6" idx="2"/>
            <a:endCxn id="7" idx="0"/>
          </p:cNvCxnSpPr>
          <p:nvPr/>
        </p:nvCxnSpPr>
        <p:spPr>
          <a:xfrm flipH="1">
            <a:off x="6037369" y="1966823"/>
            <a:ext cx="1" cy="269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8" idx="0"/>
          </p:cNvCxnSpPr>
          <p:nvPr/>
        </p:nvCxnSpPr>
        <p:spPr>
          <a:xfrm>
            <a:off x="6037370" y="1966823"/>
            <a:ext cx="2395267" cy="269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9" idx="0"/>
          </p:cNvCxnSpPr>
          <p:nvPr/>
        </p:nvCxnSpPr>
        <p:spPr>
          <a:xfrm>
            <a:off x="6037370" y="1966823"/>
            <a:ext cx="4790535" cy="268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0" y="4890220"/>
            <a:ext cx="1333350" cy="11840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18530" r="16061" b="11857"/>
          <a:stretch>
            <a:fillRect/>
          </a:stretch>
        </p:blipFill>
        <p:spPr>
          <a:xfrm>
            <a:off x="1744312" y="4881594"/>
            <a:ext cx="1927596" cy="11904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04" y="4943159"/>
            <a:ext cx="1420756" cy="11423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28560" r="16007" b="20546"/>
          <a:stretch>
            <a:fillRect/>
          </a:stretch>
        </p:blipFill>
        <p:spPr>
          <a:xfrm>
            <a:off x="5652750" y="4906783"/>
            <a:ext cx="2099680" cy="11904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56" y="4949220"/>
            <a:ext cx="1875896" cy="10551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9950" r="9180" b="12691"/>
          <a:stretch>
            <a:fillRect/>
          </a:stretch>
        </p:blipFill>
        <p:spPr>
          <a:xfrm>
            <a:off x="10007920" y="4943159"/>
            <a:ext cx="2132322" cy="116582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53908" y="6202523"/>
            <a:ext cx="1086814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Белаз</a:t>
            </a:r>
            <a:endParaRPr lang="ru-RU" sz="12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64703" y="6202522"/>
            <a:ext cx="1086814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Гомсельмаш</a:t>
            </a:r>
            <a:endParaRPr lang="ru-RU" sz="12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74775" y="6202521"/>
            <a:ext cx="1086814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МТЗ</a:t>
            </a:r>
            <a:endParaRPr lang="ru-RU" sz="12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43817" y="6196348"/>
            <a:ext cx="1086814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МЗКТ</a:t>
            </a:r>
            <a:endParaRPr lang="ru-RU" sz="12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572378" y="6191700"/>
            <a:ext cx="1086814" cy="3238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Амкодор</a:t>
            </a:r>
            <a:endParaRPr lang="ru-RU" sz="12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0394" y="4249934"/>
            <a:ext cx="11696929" cy="365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бренды Республики Беларусь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57241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25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КОНСОЛИДАЦИИ ОБЩЕСТВА – РЕАЛИЗАЦИЯ МАСШТАБНЫХ НАУЧНЫХ, ПРОИЗВОДСТВЕННЫХ ПРОЕКТОВ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074753"/>
            <a:ext cx="11696929" cy="365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бренды Республики Беларусь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4" y="1712577"/>
            <a:ext cx="1585441" cy="1832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94" y="1712577"/>
            <a:ext cx="1585441" cy="1832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3" y="3698836"/>
            <a:ext cx="3414241" cy="942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57" y="1620014"/>
            <a:ext cx="1897401" cy="1897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17" y="1718258"/>
            <a:ext cx="2842619" cy="17991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3" y="4755240"/>
            <a:ext cx="1899250" cy="189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94" y="3697826"/>
            <a:ext cx="2501661" cy="9441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81" y="4755240"/>
            <a:ext cx="2755864" cy="18992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16" y="3696818"/>
            <a:ext cx="1768301" cy="9441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83" y="4755240"/>
            <a:ext cx="2623273" cy="18992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78" y="3696818"/>
            <a:ext cx="1868243" cy="9128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78" y="4755240"/>
            <a:ext cx="2453907" cy="12883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23146" r="9455" b="9811"/>
          <a:stretch>
            <a:fillRect/>
          </a:stretch>
        </p:blipFill>
        <p:spPr>
          <a:xfrm>
            <a:off x="3947171" y="1712577"/>
            <a:ext cx="2194250" cy="18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73954"/>
      </p:ext>
    </p:extLst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79" y="4503527"/>
            <a:ext cx="2941287" cy="2294088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26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КОНСОЛИДАЦИИ ОБЩЕСТВА – РЕАЛИЗАЦИЯ МАСШТАБНЫХ НАУЧНЫХ, ПРОИЗВОДСТВЕННЫХ ПРОЕКТОВ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074753"/>
            <a:ext cx="11696929" cy="365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страны важную роль играет наука. 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4" y="1723670"/>
            <a:ext cx="3189645" cy="2207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54" y="1726010"/>
            <a:ext cx="3308950" cy="220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79" y="1726011"/>
            <a:ext cx="2941287" cy="22059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0394" y="4071994"/>
            <a:ext cx="11696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 самом деле у нас не только для обороны и безопасности, но и для мирной жизни достаточно всего</a:t>
            </a: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			</a:t>
            </a: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А.Г.Лукашенко</a:t>
            </a:r>
            <a:endParaRPr lang="ru-RU" b="1"/>
          </a:p>
        </p:txBody>
      </p:sp>
      <p:sp>
        <p:nvSpPr>
          <p:cNvPr id="10" name="Прямоугольник 9"/>
          <p:cNvSpPr/>
          <p:nvPr/>
        </p:nvSpPr>
        <p:spPr>
          <a:xfrm>
            <a:off x="904834" y="4502988"/>
            <a:ext cx="3189645" cy="229462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всего достигнутого независимой Республикой Беларусь – самоотверженный труд сплоченных людей. 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" b="10428"/>
          <a:stretch>
            <a:fillRect/>
          </a:stretch>
        </p:blipFill>
        <p:spPr>
          <a:xfrm>
            <a:off x="4334054" y="4502988"/>
            <a:ext cx="3308950" cy="22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7209"/>
      </p:ext>
    </p:extLst>
  </p:cSld>
  <p:clrMapOvr>
    <a:masterClrMapping/>
  </p:clrMapOvr>
  <p:transition spd="slow">
    <p:push dir="u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27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– СПОРТИВНАЯ ДЕРЖАВА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164567"/>
            <a:ext cx="3315448" cy="196627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неоднократно принимала крупные международные турниры по различным видам спорта 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7667" y="1164566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 по хоккею – 2014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7667" y="2207820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 по хоккею – 2014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2497" y="1164565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юниорский чемпионат мира по биатлону – 2015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92497" y="2207819"/>
            <a:ext cx="3516069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Кубка мира по фристайлу и художественной гимнастике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67327" y="1164565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мира по конькобежному спорту – 2018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394" y="3400062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 по летнему биатлону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7367" y="3400062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Европейские игры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9463" y="3400059"/>
            <a:ext cx="2624673" cy="92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стран СНГ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" y="4515388"/>
            <a:ext cx="3668440" cy="17518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58" y="4515388"/>
            <a:ext cx="2429500" cy="2429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59" y="4522794"/>
            <a:ext cx="2252561" cy="17700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94" y="2559363"/>
            <a:ext cx="1736429" cy="16813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22" y="4515388"/>
            <a:ext cx="2414688" cy="24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83168"/>
      </p:ext>
    </p:extLst>
  </p:cSld>
  <p:clrMapOvr>
    <a:masterClrMapping/>
  </p:clrMapOvr>
  <p:transition spd="slow">
    <p:push dir="u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28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– СПОРТИВНАЯ ДЕРЖАВА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074753"/>
            <a:ext cx="11696929" cy="365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стран СНГ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4" y="1620014"/>
            <a:ext cx="4123646" cy="2917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3117" y="1620014"/>
            <a:ext cx="7464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«Никакие санкции, никакие политические интриги не лишат нас этого праздника. Это невозможно. Мир тесен, взаимозависим, взаимоувязан</a:t>
            </a: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										А.Г.Лукашенко </a:t>
            </a:r>
            <a:endParaRPr lang="ru-RU" sz="2000" b="1"/>
          </a:p>
        </p:txBody>
      </p:sp>
      <p:sp>
        <p:nvSpPr>
          <p:cNvPr id="7" name="Прямоугольник 6"/>
          <p:cNvSpPr/>
          <p:nvPr/>
        </p:nvSpPr>
        <p:spPr>
          <a:xfrm>
            <a:off x="4663985" y="3096882"/>
            <a:ext cx="7323337" cy="14406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Играх приняла 21 спортивная делегация, в состав которой вошли 3 593 человека (иностранцы – 2 341 человек), из них  2 155 спортсменов.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31903"/>
              </p:ext>
            </p:extLst>
          </p:nvPr>
        </p:nvGraphicFramePr>
        <p:xfrm>
          <a:off x="350040" y="4690922"/>
          <a:ext cx="11735569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9459">
                  <a:extLst>
                    <a:ext uri="{9D8B030D-6E8A-4147-A177-3AD203B41FA5}">
                      <a16:colId xmlns:a16="http://schemas.microsoft.com/office/drawing/2014/main" val="2187901559"/>
                    </a:ext>
                  </a:extLst>
                </a:gridCol>
                <a:gridCol w="3571360">
                  <a:extLst>
                    <a:ext uri="{9D8B030D-6E8A-4147-A177-3AD203B41FA5}">
                      <a16:colId xmlns:a16="http://schemas.microsoft.com/office/drawing/2014/main" val="2417213557"/>
                    </a:ext>
                  </a:extLst>
                </a:gridCol>
                <a:gridCol w="3232039">
                  <a:extLst>
                    <a:ext uri="{9D8B030D-6E8A-4147-A177-3AD203B41FA5}">
                      <a16:colId xmlns:a16="http://schemas.microsoft.com/office/drawing/2014/main" val="3565440280"/>
                    </a:ext>
                  </a:extLst>
                </a:gridCol>
                <a:gridCol w="3562711">
                  <a:extLst>
                    <a:ext uri="{9D8B030D-6E8A-4147-A177-3AD203B41FA5}">
                      <a16:colId xmlns:a16="http://schemas.microsoft.com/office/drawing/2014/main" val="1561794432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Медали</a:t>
                      </a:r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 1 место</a:t>
                      </a:r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Беларусь 2 место</a:t>
                      </a:r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Узбекистан 3 место</a:t>
                      </a:r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6888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50486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</a:t>
                      </a:r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22658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509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507509"/>
      </p:ext>
    </p:extLst>
  </p:cSld>
  <p:clrMapOvr>
    <a:masterClrMapping/>
  </p:clrMapOvr>
  <p:transition spd="slow">
    <p:push dir="u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29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ВОКРУГ НАЦИОНАЛЬНОГО ЛАГЕРЯ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1578635"/>
            <a:ext cx="3815780" cy="23722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подавляющее большинство белорусов поддержали судьбоносные инициативы Главы государства по выходу </a:t>
            </a:r>
            <a:b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кризиса и строительства государства для народа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4" y="4054416"/>
            <a:ext cx="3815780" cy="26508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45471" y="1578635"/>
            <a:ext cx="2961103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придание русскому языку равного статуса с белорусским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5471" y="2958861"/>
            <a:ext cx="3901382" cy="15376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новых </a:t>
            </a:r>
          </a:p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флага и Государственного герба Республики Беларусь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45871" y="1578635"/>
            <a:ext cx="3150884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экономической интеграции с Российской Федерацией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394" y="941539"/>
            <a:ext cx="11696929" cy="5335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1995 г.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23" y="2816524"/>
            <a:ext cx="3683479" cy="33772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71" y="5071680"/>
            <a:ext cx="1784558" cy="892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26" y="4602747"/>
            <a:ext cx="1842368" cy="18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5268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3</a:t>
            </a:fld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711090"/>
            <a:ext cx="4685448" cy="3219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14950" y="504715"/>
            <a:ext cx="6800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«Первое условие суверенитета и независимости: народное единство. </a:t>
            </a:r>
            <a:endParaRPr lang="ru-RU" sz="3600" b="1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r>
              <a:rPr lang="ru-RU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</a:t>
            </a:r>
            <a:r>
              <a:rPr 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белорусы, всегда демонстрировали </a:t>
            </a:r>
            <a:br>
              <a:rPr lang="ru-RU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</a:t>
            </a:r>
            <a:r>
              <a:rPr 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переломные моменты истории. Именно единство давало нам силы для победы над врагами </a:t>
            </a:r>
            <a:r>
              <a:rPr lang="ru-RU" sz="36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обстоятельствами…»</a:t>
            </a:r>
            <a:endParaRPr lang="ru-RU" sz="3600" b="1"/>
          </a:p>
        </p:txBody>
      </p:sp>
    </p:spTree>
    <p:extLst>
      <p:ext uri="{BB962C8B-B14F-4D97-AF65-F5344CB8AC3E}">
        <p14:creationId xmlns:p14="http://schemas.microsoft.com/office/powerpoint/2010/main" val="619663596"/>
      </p:ext>
    </p:extLst>
  </p:cSld>
  <p:clrMapOvr>
    <a:masterClrMapping/>
  </p:clrMapOvr>
  <p:transition spd="slow">
    <p:push dir="u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30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ВОКРУГ НАЦИОНАЛЬНОГО ЛАГЕРЯ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941539"/>
            <a:ext cx="11696929" cy="5335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1996 г.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394" y="1578635"/>
            <a:ext cx="3531108" cy="23553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белорусов поддержало предложенную Президентом новую редакцию Конституции Республики Беларусь.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1184" y="1578635"/>
            <a:ext cx="2961103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в стране смертной казни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1456" y="1578634"/>
            <a:ext cx="2961103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покупки и продажи земли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43" y="2855698"/>
            <a:ext cx="4159858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Дня Независимости Республики Беларусь 3 июля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4" y="4132761"/>
            <a:ext cx="4857649" cy="2570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22" y="4132761"/>
            <a:ext cx="4727352" cy="25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41822"/>
      </p:ext>
    </p:extLst>
  </p:cSld>
  <p:clrMapOvr>
    <a:masterClrMapping/>
  </p:clrMapOvr>
  <p:transition spd="slow">
    <p:push dir="u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13251" r="7840" b="8276"/>
          <a:stretch>
            <a:fillRect/>
          </a:stretch>
        </p:blipFill>
        <p:spPr>
          <a:xfrm>
            <a:off x="7292920" y="4816856"/>
            <a:ext cx="4384370" cy="1757535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31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4" y="243199"/>
            <a:ext cx="11696929" cy="6521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ВОКРУГ НАЦИОНАЛЬНОГО ЛАГЕРЯ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394" y="941539"/>
            <a:ext cx="11696929" cy="5335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</a:t>
            </a:r>
            <a:r>
              <a:rPr lang="en-US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394" y="1578635"/>
            <a:ext cx="3531108" cy="23553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ограничения на возможность быть избранным Президентом страны не более двух сроков подряд.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1184" y="1578635"/>
            <a:ext cx="2961103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проголосовало </a:t>
            </a:r>
            <a:b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79,42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(5 548 477 чел.)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1183" y="2855698"/>
            <a:ext cx="2961103" cy="10783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9,90 % (691 917 чел.) 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20" y="1578636"/>
            <a:ext cx="4384370" cy="23553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0394" y="4115509"/>
            <a:ext cx="11696929" cy="5335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</a:t>
            </a:r>
            <a:r>
              <a:rPr lang="en-US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г.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394" y="4843652"/>
            <a:ext cx="2817991" cy="18108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Новая редакция Конституции Республики Беларусь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57590" y="4839932"/>
            <a:ext cx="2961103" cy="7082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проголосовало </a:t>
            </a:r>
            <a:b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82,86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(4 440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830 чел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57590" y="5946220"/>
            <a:ext cx="2961103" cy="7082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12,78 % (684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946 чел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1274"/>
      </p:ext>
    </p:extLst>
  </p:cSld>
  <p:clrMapOvr>
    <a:masterClrMapping/>
  </p:clrMapOvr>
  <p:transition spd="slow">
    <p:push dir="u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24136" y="6289365"/>
            <a:ext cx="2743200" cy="365125"/>
          </a:xfrm>
        </p:spPr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32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054" y="431320"/>
            <a:ext cx="6377826" cy="14578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итог прожитого и пережитого нами </a:t>
            </a:r>
            <a:b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независимую Республику Беларусь </a:t>
            </a:r>
            <a:b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вместе, в народном единстве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054" y="2679940"/>
            <a:ext cx="6377826" cy="250453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«Нас не будут толкать то влево, то вправо, делить и резать, если мы будем жить на своей земле, будем ее ценить, никому не отдавать и будем свято хранить свой суверенитет над этой территорией. </a:t>
            </a:r>
          </a:p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личное в сторону! Только народ, только государство</a:t>
            </a:r>
            <a: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</a:p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       А.Г.Лукашенко </a:t>
            </a:r>
            <a:endParaRPr lang="ru-RU" sz="21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3" t="11555" r="19677"/>
          <a:stretch>
            <a:fillRect/>
          </a:stretch>
        </p:blipFill>
        <p:spPr>
          <a:xfrm>
            <a:off x="7073661" y="431320"/>
            <a:ext cx="4968816" cy="572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15781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/>
          <p:cNvSpPr/>
          <p:nvPr/>
        </p:nvSpPr>
        <p:spPr>
          <a:xfrm>
            <a:off x="66677" y="4541789"/>
            <a:ext cx="4095749" cy="6985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Рижский мирный договор </a:t>
            </a:r>
            <a:b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1921 года</a:t>
            </a:r>
            <a:endParaRPr lang="ru-RU" sz="2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" y="1598564"/>
            <a:ext cx="4562475" cy="2887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9721" b="4166"/>
          <a:stretch>
            <a:fillRect/>
          </a:stretch>
        </p:blipFill>
        <p:spPr>
          <a:xfrm>
            <a:off x="3628158" y="2189113"/>
            <a:ext cx="5164285" cy="43632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0"/>
            <a:ext cx="12039600" cy="844550"/>
          </a:xfrm>
        </p:spPr>
        <p:txBody>
          <a:bodyPr>
            <a:normAutofit/>
          </a:bodyPr>
          <a:lstStyle/>
          <a:p>
            <a:pPr algn="ctr"/>
            <a:r>
              <a:rPr lang="ru-RU" sz="3600" b="1">
                <a:ln w="12700">
                  <a:solidFill>
                    <a:schemeClr val="bg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примеры единства белорусского народа 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4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1925" y="844550"/>
            <a:ext cx="4400550" cy="5905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1921 – 1939 гг.</a:t>
            </a:r>
            <a:endParaRPr lang="ru-RU" sz="20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1" y="1598564"/>
            <a:ext cx="4442326" cy="37640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«Мирным для западных белорусов этот договор Рижский не </a:t>
            </a: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был.</a:t>
            </a:r>
          </a:p>
          <a:p>
            <a:pPr algn="ctr"/>
            <a:r>
              <a:rPr lang="ru-RU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Цена территориальных потерь – поломанные судьбы миллионов белорусов. Еще живы те, чья память хранит воспоминания о мучительных 18 годах жизни по разные стороны границы, прошедшей не только через деревни, города, но и через людские души и сердца. Границы, разделившей единый народ»</a:t>
            </a:r>
          </a:p>
        </p:txBody>
      </p:sp>
    </p:spTree>
    <p:extLst>
      <p:ext uri="{BB962C8B-B14F-4D97-AF65-F5344CB8AC3E}">
        <p14:creationId xmlns:p14="http://schemas.microsoft.com/office/powerpoint/2010/main" val="1283169498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5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3974" y="254000"/>
            <a:ext cx="9363075" cy="8699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ПОЛОНИЗАТОРСКАЯ ПОЛИТИКА ПОЛЬСКИХ ВЛАСТЕЙ  </a:t>
            </a:r>
            <a:b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БЕЛАРУСИ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949" y="1282700"/>
            <a:ext cx="11591926" cy="612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этнокультурной самобытности белорусского народа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2037258"/>
            <a:ext cx="2295526" cy="2360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75" y="4531996"/>
            <a:ext cx="2943225" cy="4296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Белостокское воеводство</a:t>
            </a:r>
            <a:endParaRPr lang="ru-RU" sz="2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81949" y="4619784"/>
            <a:ext cx="2943225" cy="4296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Г.Осташевский, воевода</a:t>
            </a:r>
            <a:endParaRPr lang="ru-RU" sz="2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899" y="2156936"/>
            <a:ext cx="7991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«Мы желаем одного и настойчиво требуем, чтобы это национальное меньшинство думало по-польски. Ничего взамен не давать и ничего не делать в другом направлении. Теперь еще можно белорусов ассимилировать в единое русло польской культуры… </a:t>
            </a: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Рано </a:t>
            </a:r>
            <a:r>
              <a:rPr lang="en-US" sz="24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поздно белорусское население будет </a:t>
            </a:r>
            <a:r>
              <a:rPr lang="en-US" sz="24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полонизировано</a:t>
            </a: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75" y="5096053"/>
            <a:ext cx="4000500" cy="16254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1922 года белорусские партизаны (до 10 тыс. человек) перешли к активным действиям против польских властей.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64855" y="5096053"/>
            <a:ext cx="3186113" cy="16254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1922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были зафиксированы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878 партизанских операций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60504" y="5096053"/>
            <a:ext cx="3186113" cy="16254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1923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были зафиксированы </a:t>
            </a: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503 партизанских операций</a:t>
            </a:r>
          </a:p>
        </p:txBody>
      </p:sp>
      <p:cxnSp>
        <p:nvCxnSpPr>
          <p:cNvPr id="14" name="Прямая со стрелкой 13"/>
          <p:cNvCxnSpPr>
            <a:stCxn id="10" idx="3"/>
            <a:endCxn id="11" idx="1"/>
          </p:cNvCxnSpPr>
          <p:nvPr/>
        </p:nvCxnSpPr>
        <p:spPr>
          <a:xfrm>
            <a:off x="4067175" y="5908764"/>
            <a:ext cx="49768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896877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6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3974" y="254000"/>
            <a:ext cx="9363075" cy="7651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ОСВОБОДИТЕЛЬНЫЙ ПОХОД КРАСНОЙ АРМИИ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-369" r="52686" b="-920"/>
          <a:stretch>
            <a:fillRect/>
          </a:stretch>
        </p:blipFill>
        <p:spPr>
          <a:xfrm>
            <a:off x="85725" y="1108076"/>
            <a:ext cx="3543300" cy="5248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122" r="8988" b="-122"/>
          <a:stretch>
            <a:fillRect/>
          </a:stretch>
        </p:blipFill>
        <p:spPr>
          <a:xfrm>
            <a:off x="8610600" y="1141413"/>
            <a:ext cx="3505201" cy="5181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19562" y="1374864"/>
            <a:ext cx="4000500" cy="47146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Верховный Совет СССР </a:t>
            </a:r>
            <a:b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1939 г. удовлетворил просьбы о принятии Западной Беларуси и Западной Украины в состав Советского Союза, </a:t>
            </a:r>
            <a:b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1939 г. Верховный Совет БССР принял Закон </a:t>
            </a:r>
            <a:b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включении Западной Беларуси в состав республики. Таким образом территория Беларуси вновь обрела целостность, вернулась в русло вековой исторической традиции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27639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40" y="4946158"/>
            <a:ext cx="2832489" cy="1911842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7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3974" y="254000"/>
            <a:ext cx="9363075" cy="7651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 ВЕЛИКОЙ ОТЕЧЕСТВЕННОЙ ВОЙНЫ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7"/>
          <a:stretch>
            <a:fillRect/>
          </a:stretch>
        </p:blipFill>
        <p:spPr>
          <a:xfrm>
            <a:off x="288764" y="1317072"/>
            <a:ext cx="4467454" cy="2781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239" y="1317072"/>
            <a:ext cx="4467454" cy="28084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76800" y="1317072"/>
            <a:ext cx="2524126" cy="27812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первой приняла на себя страшный удар врага, став живым щитом на пути вероломного агрессора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764" y="4236396"/>
            <a:ext cx="11696929" cy="612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Великой Отечественной войны на оккупированной нацистами территории Беларуси развернулось всенародное партизанское движение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545"/>
            <a:ext cx="2875772" cy="1911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97" y="4934544"/>
            <a:ext cx="2925437" cy="19118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204" y="4934543"/>
            <a:ext cx="2874566" cy="19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98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71" y="4466283"/>
            <a:ext cx="3417616" cy="22439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88" y="1734466"/>
            <a:ext cx="3483899" cy="2459052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8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0" y="972235"/>
            <a:ext cx="11420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«Это </a:t>
            </a:r>
            <a:r>
              <a:rPr lang="ru-RU" sz="2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 еще один фронт, созданный народной инициативой и высоким патриотизмом</a:t>
            </a:r>
            <a:r>
              <a:rPr lang="ru-RU" sz="22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200" b="1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2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				А.Г.Лукашенко</a:t>
            </a:r>
            <a:endParaRPr lang="ru-RU" sz="2200" b="1"/>
          </a:p>
        </p:txBody>
      </p:sp>
      <p:sp>
        <p:nvSpPr>
          <p:cNvPr id="5" name="Прямоугольник 4"/>
          <p:cNvSpPr/>
          <p:nvPr/>
        </p:nvSpPr>
        <p:spPr>
          <a:xfrm>
            <a:off x="1323974" y="25400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ПАРТИЗАНСКОЕ ДВИЖЕНИЕ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4825" y="2739962"/>
            <a:ext cx="3981451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374 тыс. человек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4824" y="1985697"/>
            <a:ext cx="3981451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ПАРТИЗАНСКИЕ ОТРЯДЫ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824" y="3494227"/>
            <a:ext cx="3981451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1225 отрядов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4772"/>
            <a:ext cx="2381252" cy="12969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997 отрядов в составе 213 бригад и полков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8625" y="5346929"/>
            <a:ext cx="2381252" cy="12969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258 отрядов действовали самостоятельно</a:t>
            </a:r>
          </a:p>
        </p:txBody>
      </p:sp>
      <p:cxnSp>
        <p:nvCxnSpPr>
          <p:cNvPr id="11" name="Прямая со стрелкой 10"/>
          <p:cNvCxnSpPr>
            <a:stCxn id="7" idx="2"/>
            <a:endCxn id="6" idx="0"/>
          </p:cNvCxnSpPr>
          <p:nvPr/>
        </p:nvCxnSpPr>
        <p:spPr>
          <a:xfrm>
            <a:off x="2495550" y="2618207"/>
            <a:ext cx="1" cy="121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95548" y="3372472"/>
            <a:ext cx="1" cy="121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0"/>
          </p:cNvCxnSpPr>
          <p:nvPr/>
        </p:nvCxnSpPr>
        <p:spPr>
          <a:xfrm flipH="1">
            <a:off x="1190626" y="4126737"/>
            <a:ext cx="1276347" cy="158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2"/>
            <a:endCxn id="10" idx="0"/>
          </p:cNvCxnSpPr>
          <p:nvPr/>
        </p:nvCxnSpPr>
        <p:spPr>
          <a:xfrm>
            <a:off x="2495550" y="4126737"/>
            <a:ext cx="893701" cy="1220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136598" y="1985697"/>
            <a:ext cx="3981451" cy="89589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контрнаступления </a:t>
            </a:r>
            <a:b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Курском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136598" y="3007923"/>
            <a:ext cx="3981451" cy="98757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диверсий </a:t>
            </a:r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вышли 74 тыс. партизан Беларуси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0127323" y="2886168"/>
            <a:ext cx="1" cy="121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136598" y="4113164"/>
            <a:ext cx="3981451" cy="18784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сбросили под откос  836 вражеских поездов, взорвали 84 железнодорожных моста, уничтожили большое количество живой силы, техники, боеприпасов</a:t>
            </a:r>
            <a:endParaRPr lang="ru-RU" sz="20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0127322" y="4000072"/>
            <a:ext cx="1" cy="121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14302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D871-A323-49A0-B240-915A147D7DAA}" type="slidenum">
              <a:rPr lang="ru-RU" sz="1800" b="1" smtClean="0">
                <a:solidFill>
                  <a:schemeClr val="tx1"/>
                </a:solidFill>
              </a:rPr>
              <a:t>9</a:t>
            </a:fld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3974" y="254001"/>
            <a:ext cx="9363075" cy="6325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ИЮЛЯ 1944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1059891"/>
            <a:ext cx="5591175" cy="29310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62787" y="1059891"/>
            <a:ext cx="4757738" cy="29310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белорусов 3 июля 1944 г. – не только день освобождения г.Минска от фашистских захватчиков. Это – символ завершения на нашей земле последней в истории Беларуси войны, после которой на нашей земле наступил прочный мир, начался период созидания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t="5712" r="16453" b="5271"/>
          <a:stretch>
            <a:fillRect/>
          </a:stretch>
        </p:blipFill>
        <p:spPr>
          <a:xfrm>
            <a:off x="1950931" y="4263802"/>
            <a:ext cx="2203660" cy="22751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19725" y="4263802"/>
            <a:ext cx="4562475" cy="2275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 нация мы окончательно сформировались именно в советское время. Именно тогда началась история белорусского государства. По-настоящему»</a:t>
            </a:r>
            <a:endParaRPr lang="ru-RU" sz="2100" b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58485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209</Paragraphs>
  <Slides>32</Slides>
  <Notes>0</Notes>
  <TotalTime>601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8">
      <vt:lpstr>Arial</vt:lpstr>
      <vt:lpstr>Calibri Light</vt:lpstr>
      <vt:lpstr>Calibri</vt:lpstr>
      <vt:lpstr>Aharoni</vt:lpstr>
      <vt:lpstr>Times New Roman</vt:lpstr>
      <vt:lpstr>Тема Office</vt:lpstr>
      <vt:lpstr>NAME OF PRESENTATION</vt:lpstr>
      <vt:lpstr>PowerPoint Presentation</vt:lpstr>
      <vt:lpstr>PowerPoint Presentation</vt:lpstr>
      <vt:lpstr>Исторические примеры единства белорусского народа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Единство белорусского народа: современный период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NAME OF  PRESENTATION</dc:title>
  <dc:creator>user</dc:creator>
  <cp:lastModifiedBy>Святослав</cp:lastModifiedBy>
  <cp:revision>61</cp:revision>
  <dcterms:created xsi:type="dcterms:W3CDTF">2021-04-14T06:15:01Z</dcterms:created>
  <dcterms:modified xsi:type="dcterms:W3CDTF">2024-05-17T08:00:46Z</dcterms:modified>
</cp:coreProperties>
</file>